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2377440" cy="5230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 LLC  ·  NEW YORK METROPOLITAN AREA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33172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C7CD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AI that ships —
</a:t>
            </a:r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another proof of concept.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16052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build and deploy production-grade AI for US enterprises: retrieval systems grounded in your own data, agentic workflows that close operational loops, and private models running inside your infrastructure. US-based leadership and delivery oversight, backed by distributed global engineering capacity.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5760720"/>
            <a:ext cx="2286000" cy="502920"/>
          </a:xfrm>
          <a:prstGeom prst="roundRect">
            <a:avLst>
              <a:gd name="adj" fmla="val 14545"/>
            </a:avLst>
          </a:prstGeom>
          <a:solidFill>
            <a:srgbClr val="2E8F8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57607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a Conversation</a:t>
            </a:r>
            <a:endParaRPr lang="en-US" sz="1300" dirty="0"/>
          </a:p>
        </p:txBody>
      </p:sp>
      <p:pic>
        <p:nvPicPr>
          <p:cNvPr id="8" name="Image 1" descr="/home/claude/vantrix_deck/assets/icon-light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9509760" y="2194560"/>
            <a:ext cx="2194560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 isn't AI adoption. It's AI delivery.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82880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5146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22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GenAI pilots deliver zero measurable P&amp;L impact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1272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NANDA 2025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4389120" y="182880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4389120" y="25146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22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companies abandoned most AI initiatives in 2025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389120" y="31272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S&amp;P Global, 1,000+ enterprises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229600" y="182880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2X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25146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22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failure rate than non-AI technology projects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0" y="31272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 Corporation 2025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3794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POCs fail within complex enterprise structures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4297680"/>
            <a:ext cx="3566160" cy="1965960"/>
          </a:xfrm>
          <a:prstGeom prst="roundRect">
            <a:avLst>
              <a:gd name="adj" fmla="val 2791"/>
            </a:avLst>
          </a:prstGeom>
          <a:solidFill>
            <a:srgbClr val="12213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777240" y="44805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77240" y="48006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Fragmented, unstructured data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539496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 of enterprise data is unstructured, fragmented and locked within PDFs, mails and traditional databases.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389120" y="4297680"/>
            <a:ext cx="3566160" cy="1965960"/>
          </a:xfrm>
          <a:prstGeom prst="roundRect">
            <a:avLst>
              <a:gd name="adj" fmla="val 2791"/>
            </a:avLst>
          </a:prstGeom>
          <a:solidFill>
            <a:srgbClr val="12213F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617720" y="44805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4617720" y="48006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in isolation from live systems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617720" y="539496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Pilots perform in the lab. They break the moment they touch a real environment. Integration is treated as an afterthought, not a day-one requirement.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229600" y="4297680"/>
            <a:ext cx="3566160" cy="1965960"/>
          </a:xfrm>
          <a:prstGeom prst="roundRect">
            <a:avLst>
              <a:gd name="adj" fmla="val 2791"/>
            </a:avLst>
          </a:prstGeom>
          <a:solidFill>
            <a:srgbClr val="12213F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458200" y="44805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8458200" y="48006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accountability after deployment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8458200" y="539496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vendor delivers a model and disappears. No SLAs. No ROI targets. The system degrades as data changes and edge cases accumulate.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155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Vantrix America we help you navigate the </a:t>
            </a:r>
            <a:pPr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roadblocks</a:t>
            </a:r>
            <a:pPr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 enterprise AI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965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fragmented data and siloed systems to autonomous intelligence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566160" cy="3657600"/>
          </a:xfrm>
          <a:prstGeom prst="roundRect">
            <a:avLst>
              <a:gd name="adj" fmla="val 1538"/>
            </a:avLst>
          </a:prstGeom>
          <a:solidFill>
            <a:srgbClr val="1B2B4D"/>
          </a:solidFill>
          <a:ln/>
        </p:spPr>
      </p:sp>
      <p:sp>
        <p:nvSpPr>
          <p:cNvPr id="7" name="Shape 4"/>
          <p:cNvSpPr/>
          <p:nvPr/>
        </p:nvSpPr>
        <p:spPr>
          <a:xfrm>
            <a:off x="822960" y="2788920"/>
            <a:ext cx="457200" cy="45720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4290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Strategy &amp; Advisory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02336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discovery, data and workflow audit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maturity &amp; readiness audit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case built before a line of code is written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thinking led conceptualization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389120" y="2514600"/>
            <a:ext cx="3566160" cy="3657600"/>
          </a:xfrm>
          <a:prstGeom prst="roundRect">
            <a:avLst>
              <a:gd name="adj" fmla="val 1538"/>
            </a:avLst>
          </a:prstGeom>
          <a:solidFill>
            <a:srgbClr val="1B2B4D"/>
          </a:solidFill>
          <a:ln/>
        </p:spPr>
      </p:sp>
      <p:sp>
        <p:nvSpPr>
          <p:cNvPr id="12" name="Shape 9"/>
          <p:cNvSpPr/>
          <p:nvPr/>
        </p:nvSpPr>
        <p:spPr>
          <a:xfrm>
            <a:off x="4663440" y="2788920"/>
            <a:ext cx="457200" cy="45720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66344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4663440" y="34290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Build &amp; Delivery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663440" y="402336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workflows, business solutions and use cases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with live systems from day one, not a lab demo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Turnkey project management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229600" y="2514600"/>
            <a:ext cx="3566160" cy="3657600"/>
          </a:xfrm>
          <a:prstGeom prst="roundRect">
            <a:avLst>
              <a:gd name="adj" fmla="val 1538"/>
            </a:avLst>
          </a:prstGeom>
          <a:solidFill>
            <a:srgbClr val="1B2B4D"/>
          </a:solidFill>
          <a:ln/>
        </p:spPr>
      </p:sp>
      <p:sp>
        <p:nvSpPr>
          <p:cNvPr id="17" name="Shape 14"/>
          <p:cNvSpPr/>
          <p:nvPr/>
        </p:nvSpPr>
        <p:spPr>
          <a:xfrm>
            <a:off x="8503920" y="2788920"/>
            <a:ext cx="457200" cy="45720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50392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8503920" y="34290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Ops &amp; Governance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8503920" y="402336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accuracy tuning and drift detection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trails, bias testing, validation layered alongside every model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Knowledge-base maintenance as data and policy change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deliver at enterprise complexity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2651760" cy="448056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" y="1920240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49808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2404872"/>
            <a:ext cx="22494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Serving regulated &amp; complex enterprises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108960"/>
            <a:ext cx="224942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Engagements across BFSI, capital markets, manufacturing, insurance, payments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delivered in production, not pilots or proofs-of-concept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projects delivered across segments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419856" y="1691640"/>
            <a:ext cx="2651760" cy="448056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621024" y="1920240"/>
            <a:ext cx="365760" cy="365760"/>
          </a:xfrm>
          <a:prstGeom prst="ellipse">
            <a:avLst/>
          </a:prstGeom>
          <a:solidFill>
            <a:srgbClr val="12213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621024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3621024" y="2404872"/>
            <a:ext cx="22494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&amp; delivery led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3621024" y="3108960"/>
            <a:ext cx="224942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US-based leadership and delivery oversight on every engagement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engineers on every engagement, no subcontracting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and ROI case built before a line of code is written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291072" y="1691640"/>
            <a:ext cx="2651760" cy="448056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0" y="1920240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92240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492240" y="2404872"/>
            <a:ext cx="22494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accuracy, not novelty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6492240" y="3108960"/>
            <a:ext cx="224942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retrieval — keyword and semantic combined, domain-adapted chunking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guardrails alongside every model for figures that must be exact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Fine-tuned on client vocabulary and document structures, not general-purpose deployment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9162288" y="1691640"/>
            <a:ext cx="2651760" cy="448056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63456" y="1920240"/>
            <a:ext cx="365760" cy="365760"/>
          </a:xfrm>
          <a:prstGeom prst="ellipse">
            <a:avLst/>
          </a:prstGeom>
          <a:solidFill>
            <a:srgbClr val="12213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363456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9363456" y="2404872"/>
            <a:ext cx="22494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matched to compliance needs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9363456" y="3108960"/>
            <a:ext cx="224942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Edge, private/on-premise air-gapped, or cloud with your own keys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external API calls where data sovereignty requires it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model chosen per engagement, not one-size-fits-all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accelerators. Assembled differently for every client.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proprietary architecture that enables speed &amp; accuracy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965960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7" name="Shape 4"/>
          <p:cNvSpPr/>
          <p:nvPr/>
        </p:nvSpPr>
        <p:spPr>
          <a:xfrm>
            <a:off x="749808" y="2167128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49808" y="21671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26517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Ingestion &amp; Classification Engine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749808" y="317296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messy, unstructured input into structured, categorized, connected data.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483864" y="1965960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12" name="Shape 9"/>
          <p:cNvSpPr/>
          <p:nvPr/>
        </p:nvSpPr>
        <p:spPr>
          <a:xfrm>
            <a:off x="3685032" y="2167128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685032" y="21671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3685032" y="26517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Contextual Knowledge Graph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685032" y="317296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entities and information across sources so a system can reason, not just retrieve.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419088" y="1965960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17" name="Shape 14"/>
          <p:cNvSpPr/>
          <p:nvPr/>
        </p:nvSpPr>
        <p:spPr>
          <a:xfrm>
            <a:off x="6620256" y="2167128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620256" y="21671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6620256" y="26517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Query Engine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6620256" y="317296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conversation contextual and coherent across turns and channels — no repeating yourself.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9354312" y="1965960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22" name="Shape 19"/>
          <p:cNvSpPr/>
          <p:nvPr/>
        </p:nvSpPr>
        <p:spPr>
          <a:xfrm>
            <a:off x="9555480" y="2167128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555480" y="21671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9555480" y="26517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Computation Engine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9555480" y="317296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calculation for numbers that must be exactly right, not plausibly estimated.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548640" y="4133088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27" name="Shape 24"/>
          <p:cNvSpPr/>
          <p:nvPr/>
        </p:nvSpPr>
        <p:spPr>
          <a:xfrm>
            <a:off x="749808" y="4334256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9808" y="4334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749808" y="481888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&amp; Conversational Intelligence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749808" y="5340096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Natural, multilingual interaction across voice and messaging channels.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3483864" y="4133088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32" name="Shape 29"/>
          <p:cNvSpPr/>
          <p:nvPr/>
        </p:nvSpPr>
        <p:spPr>
          <a:xfrm>
            <a:off x="3685032" y="4334256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685032" y="4334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3685032" y="481888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Intelligence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3685032" y="5340096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understanding of camera and video feeds.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6419088" y="4133088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37" name="Shape 34"/>
          <p:cNvSpPr/>
          <p:nvPr/>
        </p:nvSpPr>
        <p:spPr>
          <a:xfrm>
            <a:off x="6620256" y="4334256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6620256" y="4334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6620256" y="481888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Orchestration</a:t>
            </a:r>
            <a:endParaRPr lang="en-US" sz="1150" dirty="0"/>
          </a:p>
        </p:txBody>
      </p:sp>
      <p:sp>
        <p:nvSpPr>
          <p:cNvPr id="40" name="Text 37"/>
          <p:cNvSpPr txBox="1"/>
          <p:nvPr/>
        </p:nvSpPr>
        <p:spPr>
          <a:xfrm>
            <a:off x="6620256" y="5340096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 a workflow or takes an action — not just answers a question.</a:t>
            </a:r>
            <a:endParaRPr lang="en-US" sz="950" dirty="0"/>
          </a:p>
        </p:txBody>
      </p:sp>
      <p:sp>
        <p:nvSpPr>
          <p:cNvPr id="41" name="Shape 38"/>
          <p:cNvSpPr/>
          <p:nvPr/>
        </p:nvSpPr>
        <p:spPr>
          <a:xfrm>
            <a:off x="9354312" y="4133088"/>
            <a:ext cx="2734056" cy="1965960"/>
          </a:xfrm>
          <a:prstGeom prst="roundRect">
            <a:avLst>
              <a:gd name="adj" fmla="val 2791"/>
            </a:avLst>
          </a:prstGeom>
          <a:solidFill>
            <a:srgbClr val="1B2B4D"/>
          </a:solidFill>
          <a:ln/>
        </p:spPr>
      </p:sp>
      <p:sp>
        <p:nvSpPr>
          <p:cNvPr id="42" name="Shape 39"/>
          <p:cNvSpPr/>
          <p:nvPr/>
        </p:nvSpPr>
        <p:spPr>
          <a:xfrm>
            <a:off x="9555480" y="4334256"/>
            <a:ext cx="365760" cy="36576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555480" y="4334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9555480" y="481888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Governance</a:t>
            </a:r>
            <a:endParaRPr lang="en-US" sz="1150" dirty="0"/>
          </a:p>
        </p:txBody>
      </p:sp>
      <p:sp>
        <p:nvSpPr>
          <p:cNvPr id="45" name="Text 42"/>
          <p:cNvSpPr txBox="1"/>
          <p:nvPr/>
        </p:nvSpPr>
        <p:spPr>
          <a:xfrm>
            <a:off x="9555480" y="5340096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Guardrails, validation, and audit trails built in from day one, not bolted on after.</a:t>
            </a:r>
            <a:endParaRPr lang="en-US" sz="950" dirty="0"/>
          </a:p>
        </p:txBody>
      </p:sp>
      <p:sp>
        <p:nvSpPr>
          <p:cNvPr id="46" name="Text 43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methodology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920240"/>
            <a:ext cx="2651760" cy="4206240"/>
          </a:xfrm>
          <a:prstGeom prst="roundRect">
            <a:avLst>
              <a:gd name="adj" fmla="val 2069"/>
            </a:avLst>
          </a:prstGeom>
          <a:solidFill>
            <a:srgbClr val="12213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2148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engineers with your team from day one. We map your data, infrastructure, and workflows — and build the ROI case before a line of code is written. No subcontracting.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19856" y="1920240"/>
            <a:ext cx="2651760" cy="4206240"/>
          </a:xfrm>
          <a:prstGeom prst="roundRect">
            <a:avLst>
              <a:gd name="adj" fmla="val 2069"/>
            </a:avLst>
          </a:prstGeom>
          <a:solidFill>
            <a:srgbClr val="2E8F8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648456" y="2148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3648456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3648456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Integration-first architecture built for your production environment — not a sandbox. Live data pipelines, legacy system connectors, compliance controls from the start.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291072" y="1920240"/>
            <a:ext cx="2651760" cy="4206240"/>
          </a:xfrm>
          <a:prstGeom prst="roundRect">
            <a:avLst>
              <a:gd name="adj" fmla="val 2069"/>
            </a:avLst>
          </a:prstGeom>
          <a:solidFill>
            <a:srgbClr val="12213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519672" y="2148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519672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6519672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production rollout with governance, audit trails, and SLAs in place. We don't declare success at deployment. We declare success when the system performs.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162288" y="1920240"/>
            <a:ext cx="2651760" cy="4206240"/>
          </a:xfrm>
          <a:prstGeom prst="roundRect">
            <a:avLst>
              <a:gd name="adj" fmla="val 2069"/>
            </a:avLst>
          </a:prstGeom>
          <a:solidFill>
            <a:srgbClr val="2E8F8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390888" y="2148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9390888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</a:t>
            </a:r>
            <a:endParaRPr lang="en-US" sz="2200" dirty="0"/>
          </a:p>
        </p:txBody>
      </p:sp>
      <p:sp>
        <p:nvSpPr>
          <p:cNvPr id="20" name="Text 17"/>
          <p:cNvSpPr txBox="1"/>
          <p:nvPr/>
        </p:nvSpPr>
        <p:spPr>
          <a:xfrm>
            <a:off x="9390888" y="3154680"/>
            <a:ext cx="2194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accuracy tuning, drift detection, knowledge base maintenance, and cost optimisation. Systems that improve at month 12, not degrade.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sector experience &amp; delivery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4173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valuable AI we build is often the system that only makes sense for a specific sector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8600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7" name="Shape 4"/>
          <p:cNvSpPr/>
          <p:nvPr/>
        </p:nvSpPr>
        <p:spPr>
          <a:xfrm>
            <a:off x="1595628" y="251460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595628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24612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483864" y="228600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11" name="Shape 8"/>
          <p:cNvSpPr/>
          <p:nvPr/>
        </p:nvSpPr>
        <p:spPr>
          <a:xfrm>
            <a:off x="4530852" y="251460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30852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621024" y="324612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419088" y="228600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15" name="Shape 12"/>
          <p:cNvSpPr/>
          <p:nvPr/>
        </p:nvSpPr>
        <p:spPr>
          <a:xfrm>
            <a:off x="7466076" y="251460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7466076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6556248" y="324612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9354312" y="228600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19" name="Shape 16"/>
          <p:cNvSpPr/>
          <p:nvPr/>
        </p:nvSpPr>
        <p:spPr>
          <a:xfrm>
            <a:off x="10401300" y="251460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10401300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HC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9491472" y="324612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48640" y="429768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23" name="Shape 20"/>
          <p:cNvSpPr/>
          <p:nvPr/>
        </p:nvSpPr>
        <p:spPr>
          <a:xfrm>
            <a:off x="1595628" y="452628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1595628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685800" y="525780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 &amp; manufacturing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3483864" y="429768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27" name="Shape 24"/>
          <p:cNvSpPr/>
          <p:nvPr/>
        </p:nvSpPr>
        <p:spPr>
          <a:xfrm>
            <a:off x="4530852" y="452628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4530852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3621024" y="525780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&amp; energy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19088" y="429768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31" name="Shape 28"/>
          <p:cNvSpPr/>
          <p:nvPr/>
        </p:nvSpPr>
        <p:spPr>
          <a:xfrm>
            <a:off x="7466076" y="452628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7466076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556248" y="525780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9354312" y="4297680"/>
            <a:ext cx="2734056" cy="1737360"/>
          </a:xfrm>
          <a:prstGeom prst="roundRect">
            <a:avLst>
              <a:gd name="adj" fmla="val 3158"/>
            </a:avLst>
          </a:prstGeom>
          <a:solidFill>
            <a:srgbClr val="1B2B4D"/>
          </a:solidFill>
          <a:ln/>
        </p:spPr>
      </p:sp>
      <p:sp>
        <p:nvSpPr>
          <p:cNvPr id="35" name="Shape 32"/>
          <p:cNvSpPr/>
          <p:nvPr/>
        </p:nvSpPr>
        <p:spPr>
          <a:xfrm>
            <a:off x="10401300" y="4526280"/>
            <a:ext cx="640080" cy="640080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1040130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</a:t>
            </a:r>
            <a:endParaRPr lang="en-US" sz="1600" dirty="0"/>
          </a:p>
        </p:txBody>
      </p:sp>
      <p:sp>
        <p:nvSpPr>
          <p:cNvPr id="37" name="Text 34"/>
          <p:cNvSpPr txBox="1"/>
          <p:nvPr/>
        </p:nvSpPr>
        <p:spPr>
          <a:xfrm>
            <a:off x="9491472" y="5257800"/>
            <a:ext cx="2459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4008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ideas worth exploring where AI is changing the game</a:t>
            </a:r>
            <a:endParaRPr lang="en-US" sz="2500" dirty="0"/>
          </a:p>
        </p:txBody>
      </p:sp>
      <p:sp>
        <p:nvSpPr>
          <p:cNvPr id="5" name="Shape 2"/>
          <p:cNvSpPr/>
          <p:nvPr/>
        </p:nvSpPr>
        <p:spPr>
          <a:xfrm>
            <a:off x="548640" y="1417320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581912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115568" y="1554480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Conversational AI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039112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customer conversation, in any language, resolved in the moment — across voice or WhatsApp.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3483864" y="1417320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66744" y="1581912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050792" y="1554480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D2C Commerce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3666744" y="2039112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discovery, cart, fulfillment and post-purchase engagement into one continuous journey.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419088" y="1417320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601968" y="1581912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986016" y="1554480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 Intelligence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6601968" y="2039112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story behind why a number moved, as it happens — every figure traceable to source.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9354312" y="1417320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537192" y="1581912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21240" y="1554480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&amp; Data Integration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9537192" y="2039112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scattered, fragmented data together into one place the whole organization can trust.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548640" y="3401568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31520" y="3566160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1115568" y="3538728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AI-Ready Enterprise Systems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731520" y="4023360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technology already invested in finally get used the way it was meant to be.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3483864" y="3401568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666744" y="3566160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050792" y="3538728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Search &amp; Answer Visibility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3666744" y="4023360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 a place in the answer AI gives, in the moment a customer is deciding who to trust.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6419088" y="3401568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601968" y="3566160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986016" y="3538728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Commerce Readiness</a:t>
            </a:r>
            <a:endParaRPr lang="en-US" sz="1150" dirty="0"/>
          </a:p>
        </p:txBody>
      </p:sp>
      <p:sp>
        <p:nvSpPr>
          <p:cNvPr id="32" name="Text 29"/>
          <p:cNvSpPr txBox="1"/>
          <p:nvPr/>
        </p:nvSpPr>
        <p:spPr>
          <a:xfrm>
            <a:off x="6601968" y="4023360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 brands for a world where the first customer to consider them might be an AI agent.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9354312" y="3401568"/>
            <a:ext cx="2734056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537192" y="3566160"/>
            <a:ext cx="292608" cy="292608"/>
          </a:xfrm>
          <a:prstGeom prst="ellipse">
            <a:avLst/>
          </a:prstGeom>
          <a:solidFill>
            <a:srgbClr val="2E8F8F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921240" y="3538728"/>
            <a:ext cx="198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Governance</a:t>
            </a:r>
            <a:endParaRPr lang="en-US" sz="1150" dirty="0"/>
          </a:p>
        </p:txBody>
      </p:sp>
      <p:sp>
        <p:nvSpPr>
          <p:cNvPr id="36" name="Text 33"/>
          <p:cNvSpPr txBox="1"/>
          <p:nvPr/>
        </p:nvSpPr>
        <p:spPr>
          <a:xfrm>
            <a:off x="9537192" y="4023360"/>
            <a:ext cx="23682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claims and creative concepts against regulatory and advertising-standards requirements pre-launch.</a:t>
            </a:r>
            <a:endParaRPr lang="en-US" sz="950" dirty="0"/>
          </a:p>
        </p:txBody>
      </p:sp>
      <p:sp>
        <p:nvSpPr>
          <p:cNvPr id="37" name="Text 34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Banks don't lack data. They lack the answer in time.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4173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Lending, servicing and compliance each run on a separate system. We connect them, on-premise or in your cloud.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148840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49808" y="233172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Credit appraisal notes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2862072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statements, GST returns, ITRs and bureau data in one appraisal note.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931920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03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4379976" y="2148840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81144" y="233172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 prioritisation &amp; cross-sell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81144" y="2862072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ranked by the product they qualify for, with an RM briefing card.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581144" y="3931920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06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8211312" y="2148840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412480" y="233172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Collections &amp; servicing calls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412480" y="2862072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 and servicing calls in the customer's language, all QA-scored.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8412480" y="3931920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05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548640" y="4498848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49808" y="4681728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Circular &amp; policy answering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749808" y="5212080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regulatory circular, product note or SOP answered with the clause on screen.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49808" y="6281928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03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4379976" y="4498848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81144" y="4681728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Regulatory filing review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4581144" y="5212080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change between drafts classified by severity, cited to the regulation.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581144" y="6281928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01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8211312" y="4498848"/>
            <a:ext cx="3611880" cy="2148840"/>
          </a:xfrm>
          <a:prstGeom prst="roundRect">
            <a:avLst>
              <a:gd name="adj" fmla="val 2553"/>
            </a:avLst>
          </a:prstGeom>
          <a:solidFill>
            <a:srgbClr val="1B2B4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8412480" y="4681728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 &amp; financial reporting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8412480" y="5212080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sheet, P&amp;L and MIS answered in plain English, traced to source.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8412480" y="6281928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CASE STUDY 02</a:t>
            </a:r>
            <a:endParaRPr lang="en-US" sz="850" dirty="0"/>
          </a:p>
        </p:txBody>
      </p:sp>
      <p:sp>
        <p:nvSpPr>
          <p:cNvPr id="30" name="Text 27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pic>
        <p:nvPicPr>
          <p:cNvPr id="4" name="Image 1" descr="/home/claude/vantrix_deck/assets/icon-light.png">    </p:cNvPr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8778240" y="1920240"/>
            <a:ext cx="2834640" cy="283464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48640" y="22860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STUDIES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26974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we've built.</a:t>
            </a:r>
            <a:endParaRPr lang="en-US" sz="40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70332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worked with clients across industries helping them leverage AI capabilities within the organisation. From structured RAG pipelines to ERP integration, we partner with clients to ensure implementation and adoption.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01  ·  CAPITAL MARKETS · STOCK EXCHANGE OPERATOR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500-page prospectus review took 2–3 days.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it takes under 4 hours.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4 hrs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DRHP–RHP review cycle, down from 2–3 days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document changes auto-classified by severity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days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engagement to production deployment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IPO cycle meant a manual, line-by-line comparison of the DRHP against the final RHP, often 500+ pages, with real exposure to reviewer fatigue and missed changes.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engine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Line-by-line diff, down to numerical and footnote edits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classification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change graded by severity and regulatory category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Cross-referencing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flag cited against regulations, with an audit trail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Intelligence  ·  RAG  ·  Change Classification  ·  Audit Trail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02  ·  FINANCIAL SERVICES · REPORTING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Hundreds of Excel files.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plain-English question.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manual effort across reporting workflows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2 mo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full financial consolidation, end to end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prompt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replaces multi-hour report compilation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operations ran on hundreds of manually maintained Excel files. There was no consolidated view, and a single KPI report took hours of copy-paste.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Governed data layer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sheet, P&amp;L and trial balance, queryable in plain English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Source-cited answers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figure traceable to the underlying record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reporting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Variance analysis and executive summaries, exported as PDF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 ·  NL-to-SQL  ·  Agentic Workflows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03  ·  ENERGY &amp; INFRASTRUCTURE · THERMAL POWER GENERATION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Contracts nobody could search.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answered with the clause cited.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25,000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of contracts, orders and handbooks in the initial corpus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weeks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go-live across four acceptance milestones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GPUs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procured — no corpus data leaves the client's tenancy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purchase and fuel agreements, O&amp;M contracts and regulatory orders held the obligations the business runs against, but none of it could be searched, compared or cross-referenced.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Ingestion spine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OCR, a 25-class taxonomy, amendments linked to their parent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Cross-document answers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answer cites document, version and clause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Guardrails in retrieval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Role-aware, grounded only, with a full query audit trail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Intelligence  ·  RAG  ·  OCR  ·  RBAC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04  ·  EQUIPMENT RENTAL · CRANE RENTAL &amp; OPERATORS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ERP too complex for the yard.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used by every department.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across departments, including site operators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of reimbursements, HR workflows and approvals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Minutes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approvals and reconciliations, down from hours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Operators, site supervisors and dispatchers struggled with the ERP, so routine tasks like job allocation, timesheets and reimbursements were routed through managers and IT.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Conversational ERP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access across CRM, sales, inventory, accounts and HR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Multilingual by default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Hindi, English and regional languages, from site or yard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 automation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Reimbursements and approvals triggered by a message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Integration  ·  WhatsApp  ·  Multilingual NLP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05  ·  PROFESSIONAL TRAINING &amp; UPSKILLING · EDTECH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quality checked on a small sample.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every call is scored.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calls QA-scored, with a live co-pilot on every call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inbound lead line, qualified leads logged to the ERP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core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base serving two voice lines and WhatsApp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Enquiries needed answering around the clock, follow-up calls on ERP leads were manual, and call quality was reviewed only on a sample, with no live guidance for counsellors mid-call.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AI voice lines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line and customer-care line, with handoff to counsellors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co-pilot &amp; auto-QA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counsellors mid-call, then scores every call on the client's own metrics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+ ERP sync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context across channels, written back to the ERP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Voice Bot  ·  Agent Assist  ·  Auto-QA  ·  ERP Integration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06  ·  EDTECH · COLLEGE COUNSELLING MARKETPLACE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Counsellors assessed every lead by hand.</a:t>
            </a:r>
            <a:endParaRPr lang="en-US" sz="2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each one arrives scored and briefed.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2213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6974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705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incoming leads scored, profiled and queued automatically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37338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39166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2,000+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897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partner-college profiles kept presentation-ready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4953000"/>
            <a:ext cx="2743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5135880"/>
            <a:ext cx="274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60–80%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708904"/>
            <a:ext cx="27432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inference cost with fine-tuned small language models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114800" y="2514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807208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counselling marketplace serving over a million students a year had uneven lead quality, follow-ups tracked by hand and reports compiled from CRM exports.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38404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11480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27939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27939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calling platform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27939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follow-up calls triggered by CRM lead status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67512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3971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83971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scoring &amp; briefing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83971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priority queue and briefing card for every counsellor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9235440" y="4160520"/>
            <a:ext cx="237744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5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400032" y="4297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F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00032" y="4544568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22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chatbot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9400032" y="5029200"/>
            <a:ext cx="20482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Finance, operations and marketing answered in plain language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4114800" y="5943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Voice Bot  ·  Lead Scoring  ·  RAG  ·  Small Language Models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657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86384" y="3474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VANTRIX AMERICA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005840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by practitioners.</a:t>
            </a:r>
            <a:endParaRPr lang="en-US" sz="3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Grounded in enterprise reality.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Vantrix America was founded on one conviction: the gap between AI ambition and delivery is an execution problem, not a technology one. Leadership, account management, and delivery oversight are US-based, backed by distributed engineering capacity — every engagement contracted, delivered and supported under a single quality process.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492240" y="1188720"/>
            <a:ext cx="5120640" cy="4846320"/>
          </a:xfrm>
          <a:prstGeom prst="roundRect">
            <a:avLst>
              <a:gd name="adj" fmla="val 1132"/>
            </a:avLst>
          </a:prstGeom>
          <a:solidFill>
            <a:srgbClr val="1B2B4D"/>
          </a:solidFill>
          <a:ln/>
        </p:spPr>
      </p:sp>
      <p:pic>
        <p:nvPicPr>
          <p:cNvPr id="7" name="Image 1" descr="/home/claude/vantrix_deck/assets/avat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1554480"/>
            <a:ext cx="1554480" cy="15544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492240" y="3246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Aditya Gupta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6492240" y="36758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Partner, US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6858000" y="413308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client engagements, commercial terms, and delivery oversight from the New York metro area.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766560" y="4983480"/>
            <a:ext cx="45720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766560" y="5212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 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US-owned LLC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9052560" y="5212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 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York metro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6766560" y="56692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 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industries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9052560" y="56692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4FBF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 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business hours</a:t>
            </a:r>
            <a:endParaRPr lang="en-US" sz="900" dirty="0"/>
          </a:p>
        </p:txBody>
      </p:sp>
      <p:sp>
        <p:nvSpPr>
          <p:cNvPr id="16" name="Text 12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21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vantrix_deck/assets/icon-light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9052560" y="1280160"/>
            <a:ext cx="2651760" cy="26517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371600"/>
            <a:ext cx="7315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us your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hardest AI problem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0632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tell you how we can solve for it.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48640" y="3931920"/>
            <a:ext cx="7315200" cy="0"/>
          </a:xfrm>
          <a:prstGeom prst="line">
            <a:avLst/>
          </a:prstGeom>
          <a:noFill/>
          <a:ln w="12700">
            <a:solidFill>
              <a:srgbClr val="2B3B5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4251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5079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contact@vantrixamerica.com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389120" y="4251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BUSINESS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4389120" y="45079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adityagupta@vantrixamerica.com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937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1937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(312) 210-6292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389120" y="4937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4389120" y="51937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York Metropolitan Area</a:t>
            </a:r>
            <a:endParaRPr lang="en-US" sz="1300" dirty="0"/>
          </a:p>
        </p:txBody>
      </p:sp>
      <p:pic>
        <p:nvPicPr>
          <p:cNvPr id="14" name="Image 1" descr="/home/claude/vantrix_deck/assets/logo-ligh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989320"/>
            <a:ext cx="2011680" cy="44257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743200" y="60807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www.vantrixamerica.com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1365992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2026-09-19T05:34:26Z</dcterms:created>
  <dcterms:modified xsi:type="dcterms:W3CDTF">2026-09-19T05:34:26Z</dcterms:modified>
</cp:coreProperties>
</file>